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75" r:id="rId2"/>
    <p:sldId id="261" r:id="rId3"/>
    <p:sldId id="279" r:id="rId4"/>
    <p:sldId id="281" r:id="rId5"/>
    <p:sldId id="283" r:id="rId6"/>
    <p:sldId id="284" r:id="rId7"/>
    <p:sldId id="271" r:id="rId8"/>
    <p:sldId id="270" r:id="rId9"/>
    <p:sldId id="282" r:id="rId10"/>
    <p:sldId id="285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5"/>
    <p:restoredTop sz="94579"/>
  </p:normalViewPr>
  <p:slideViewPr>
    <p:cSldViewPr snapToGrid="0">
      <p:cViewPr varScale="1">
        <p:scale>
          <a:sx n="153" d="100"/>
          <a:sy n="153" d="100"/>
        </p:scale>
        <p:origin x="792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9BCED38-E920-7843-818E-C7EF1DDCAF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E1AC9FF-D90E-3544-9367-4E9A2DBA85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B1E09B94-B876-A84E-8142-D3983B1A82F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0FA0E27E-9583-F648-ABCE-21EBE97358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486852EA-EA2C-5D43-977D-921700651BD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D3499DBB-86A5-F745-8416-5BC48742B2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98E964-672B-E14A-B054-4263D9DAEC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015D6A8-5151-F643-899A-5D23CAEB2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58C80C-0BFF-674B-95CD-A4364DD67F69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C66787E-6F20-AF47-B807-33F949FC891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314DB94-4AC3-B94D-B96F-BA9EAFE4C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7027A7F-D2F2-3D41-A9B5-E7E47F4BFC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CC8ED99-6849-7F40-87FB-02D5E6B7DB3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1B58EB5-2F53-AA40-92B7-8367FB987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D88A40E-B447-E545-BD09-3DA18E6BB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94125A1-EE86-4A41-8AD5-4125231DE0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29B803-C3E5-BC46-9EAC-1590E057710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83B8254-AC33-0343-ABCC-F060F24AA8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68A1CC6-3C0D-5B41-995E-C08192090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14AA2A93-2AA5-9F44-BED4-E23694E68E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C3D74C-FE99-2C46-AEAC-9B730E76FD2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9E5232B7-44A3-B847-9BB3-58726C5B5E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2D2CFF1-2959-8B45-B713-E420E972A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8FF349-163F-5543-8791-D704872DA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87356C-93CB-DA4E-9CF7-2AE0FC8B6B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A223AD-D34B-A847-9C86-AABBFE1239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A82ED-BB00-7F4A-AD32-DCBC40C7B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65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429EEE-DAB0-0548-8F58-CEFE766C1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F77B9-F154-714C-8681-3B6B479C3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AE5E6C-CE51-2D45-9097-806239091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62258-780C-CC4D-8683-510029D43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60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11DC41-7BE2-5D40-8AA4-97F5FD21EF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7EA17-B250-3C45-96F3-C50C286CE8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F93FF8-BE76-0449-B870-ED73F49032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E09B2-D463-8D44-8EC3-F087001340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37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39F7C3-C63B-094C-941E-52E37DAE6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41BE50-553A-504F-9E86-FF21739D1B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E4DC8F-CEE9-7048-9FD8-F81D3B4F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36671-6818-4D45-9AD7-EF1893E004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87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75F9D7-0BAA-174D-B5AE-CB4A2C76F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EE4834-A848-3E43-A736-C59029F7A6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C77E0E-8664-AF4C-ABA0-68FCB5CC63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229CD-FB06-2F4F-B040-69B59D9A5E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5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9F468-98F4-E846-9C5C-BD5CDA84BD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8E70D-D1F9-FA43-900A-BE1D1AA63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C741C8-DC94-534B-BB73-6AACCB03B5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AABA6-D483-CC4C-ADB0-608C42FDBB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1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D7F18D-45C3-A54C-AE00-EE67FFA82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C2264ED-464C-484E-8124-4CA7C70A5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C48513-C81A-EB4F-ABD7-EC6615567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BBAAD4-DE58-6F41-BFC4-CEFF4E7E9B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31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D957566-6123-8241-AC8C-B5A9B5ECE7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8B9518-644E-3A40-85CD-11A0F8714E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C2E918-D52D-1249-B595-A9CCA8D57D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D482EF-6826-2648-ACCE-8B424FF609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65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4AEA507-0348-2047-8665-5DDBE2F201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3DD7CD1-7091-0C40-8C70-ADDD6DCD5F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94D7513-4313-EA4C-8BFC-1805E5A6E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D05E0-6153-9947-9E29-927024B998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63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43E219-2901-CF49-A541-CC812C39A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ADE0F0-9434-964E-9CB0-C8D73361D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463A08-179B-C145-A721-6A5C05D7ED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7478D-860F-7F46-BE23-6227F38F8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69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1E7A3F-5135-3041-B02F-69755CE5B0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4AFD0C-BA6E-E04D-88F5-21787AD7CA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035996-ECB4-E940-B4AB-410F5C5BA7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DFDEC-9EB3-7B4A-B316-1E6CD1FC2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D12357-C5A4-1C42-AE15-8D812FC6A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43FE39-F3E4-8B4D-A6E3-0D3789691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548DAE-78D1-5140-8EB0-1A71C54DA0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C6224D0-F10F-F04B-A017-207642CC96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4F07CD-22CE-2349-963E-9C552CB126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/>
            </a:lvl1pPr>
          </a:lstStyle>
          <a:p>
            <a:fld id="{C45C9737-62DF-094B-994B-AAFD9963F5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8773FDB-1A76-5E45-B2B3-9871DF52B9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57350" y="171450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dirty="0"/>
              <a:t>ID2: This time it’s personal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28E6565-C219-4B48-93CC-0447FE80DD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Breaking it down….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CE5EC98-046B-2BB7-C171-DECA7F358853}"/>
              </a:ext>
            </a:extLst>
          </p:cNvPr>
          <p:cNvSpPr/>
          <p:nvPr/>
        </p:nvSpPr>
        <p:spPr bwMode="auto">
          <a:xfrm>
            <a:off x="1354975" y="1047405"/>
            <a:ext cx="1579418" cy="104740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9F05AE1-514F-512C-AB37-155BC9078481}"/>
              </a:ext>
            </a:extLst>
          </p:cNvPr>
          <p:cNvSpPr/>
          <p:nvPr/>
        </p:nvSpPr>
        <p:spPr bwMode="auto">
          <a:xfrm>
            <a:off x="2662844" y="2405150"/>
            <a:ext cx="1579418" cy="104740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7E00A31-2001-7B14-037D-9AA50837674B}"/>
              </a:ext>
            </a:extLst>
          </p:cNvPr>
          <p:cNvSpPr/>
          <p:nvPr/>
        </p:nvSpPr>
        <p:spPr bwMode="auto">
          <a:xfrm>
            <a:off x="5419900" y="404555"/>
            <a:ext cx="1579418" cy="104740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BCDB649-5BFE-DB79-6845-436F356FBE35}"/>
              </a:ext>
            </a:extLst>
          </p:cNvPr>
          <p:cNvSpPr/>
          <p:nvPr/>
        </p:nvSpPr>
        <p:spPr bwMode="auto">
          <a:xfrm>
            <a:off x="6492241" y="3549536"/>
            <a:ext cx="1579418" cy="104740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02D40251-45ED-2955-5F50-996DC945BD65}"/>
              </a:ext>
            </a:extLst>
          </p:cNvPr>
          <p:cNvCxnSpPr>
            <a:stCxn id="2" idx="3"/>
            <a:endCxn id="3" idx="0"/>
          </p:cNvCxnSpPr>
          <p:nvPr/>
        </p:nvCxnSpPr>
        <p:spPr bwMode="auto">
          <a:xfrm>
            <a:off x="2934393" y="1571106"/>
            <a:ext cx="518160" cy="83404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B52B8FB0-14F3-553B-A51B-F0A42BDDB87C}"/>
              </a:ext>
            </a:extLst>
          </p:cNvPr>
          <p:cNvCxnSpPr>
            <a:cxnSpLocks/>
            <a:stCxn id="3" idx="3"/>
            <a:endCxn id="4" idx="2"/>
          </p:cNvCxnSpPr>
          <p:nvPr/>
        </p:nvCxnSpPr>
        <p:spPr bwMode="auto">
          <a:xfrm flipV="1">
            <a:off x="4242262" y="1451957"/>
            <a:ext cx="1967347" cy="147689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98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D6BC2A54-7F48-D14D-8779-E90BC7427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1625207"/>
            <a:ext cx="6057900" cy="265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cs typeface="Arial" panose="020B0604020202020204" pitchFamily="34" charset="0"/>
              </a:rPr>
              <a:t>Misalignment between course objectives, activities and assessment can often be the basis of students’ lack of learning. . . researchers have found that lack of excellence in [student learning is] caused, not so much by ineffective teaching, but by </a:t>
            </a:r>
            <a:r>
              <a:rPr lang="en-US" altLang="en-US" sz="1800" u="sng" dirty="0">
                <a:cs typeface="Arial" panose="020B0604020202020204" pitchFamily="34" charset="0"/>
              </a:rPr>
              <a:t>misalignment between what instructors intend to teach, what they actually teach, and what they test</a:t>
            </a:r>
            <a:r>
              <a:rPr lang="en-US" altLang="en-US" sz="1800" dirty="0">
                <a:cs typeface="Arial" panose="020B0604020202020204" pitchFamily="34" charset="0"/>
              </a:rPr>
              <a:t>.</a:t>
            </a:r>
            <a:endParaRPr lang="en-US" altLang="en-US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35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350" dirty="0">
                <a:cs typeface="Arial" panose="020B0604020202020204" pitchFamily="34" charset="0"/>
              </a:rPr>
              <a:t>S.A. Cohen, </a:t>
            </a:r>
            <a:r>
              <a:rPr lang="en-US" altLang="en-US" sz="1350" i="1" dirty="0">
                <a:cs typeface="Arial" panose="020B0604020202020204" pitchFamily="34" charset="0"/>
              </a:rPr>
              <a:t>Instructional Alignment: Searching for a Magic Bullet</a:t>
            </a:r>
            <a:r>
              <a:rPr lang="en-US" altLang="en-US" sz="1350" i="1" dirty="0"/>
              <a:t> </a:t>
            </a:r>
          </a:p>
        </p:txBody>
      </p:sp>
      <p:sp>
        <p:nvSpPr>
          <p:cNvPr id="31747" name="Rectangle 5">
            <a:extLst>
              <a:ext uri="{FF2B5EF4-FFF2-40B4-BE49-F238E27FC236}">
                <a16:creationId xmlns:a16="http://schemas.microsoft.com/office/drawing/2014/main" id="{8952D8F8-1937-4749-8316-A936CD0BA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Aligning Components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358117-EB6F-106A-66E7-FA05D33C61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09" t="4921" r="2190" b="6670"/>
          <a:stretch/>
        </p:blipFill>
        <p:spPr>
          <a:xfrm>
            <a:off x="1682618" y="330453"/>
            <a:ext cx="5778767" cy="448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3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D5C2D0-9694-05B4-B70A-1B47683EE1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983" t="19332" r="8410" b="17761"/>
          <a:stretch/>
        </p:blipFill>
        <p:spPr>
          <a:xfrm>
            <a:off x="3464580" y="2683273"/>
            <a:ext cx="3916541" cy="19346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B862E7-DB88-11F7-B7F5-E7354EADB4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983" t="19332" r="8410" b="17761"/>
          <a:stretch/>
        </p:blipFill>
        <p:spPr>
          <a:xfrm>
            <a:off x="3978928" y="390128"/>
            <a:ext cx="3916541" cy="193467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0A84B0-AC3A-5E90-F7C6-3F3F19177EF6}"/>
              </a:ext>
            </a:extLst>
          </p:cNvPr>
          <p:cNvCxnSpPr/>
          <p:nvPr/>
        </p:nvCxnSpPr>
        <p:spPr bwMode="auto">
          <a:xfrm>
            <a:off x="5978577" y="635568"/>
            <a:ext cx="0" cy="37682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83686BB-7197-5024-9099-AB2995A1E2B2}"/>
              </a:ext>
            </a:extLst>
          </p:cNvPr>
          <p:cNvSpPr/>
          <p:nvPr/>
        </p:nvSpPr>
        <p:spPr bwMode="auto">
          <a:xfrm>
            <a:off x="5271123" y="2158768"/>
            <a:ext cx="79408" cy="3031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0D564E-DD73-3B0D-57B2-A40C436B153E}"/>
              </a:ext>
            </a:extLst>
          </p:cNvPr>
          <p:cNvSpPr txBox="1"/>
          <p:nvPr/>
        </p:nvSpPr>
        <p:spPr>
          <a:xfrm>
            <a:off x="4060010" y="2196928"/>
            <a:ext cx="383713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Treatment Group score distribution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E801E-6454-D26D-8F2D-0B4E74616870}"/>
              </a:ext>
            </a:extLst>
          </p:cNvPr>
          <p:cNvSpPr txBox="1"/>
          <p:nvPr/>
        </p:nvSpPr>
        <p:spPr>
          <a:xfrm>
            <a:off x="3730670" y="4523098"/>
            <a:ext cx="3384357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Control Group score distribution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E549C3-1F2F-70FE-85E6-81C4941A1143}"/>
              </a:ext>
            </a:extLst>
          </p:cNvPr>
          <p:cNvSpPr txBox="1"/>
          <p:nvPr/>
        </p:nvSpPr>
        <p:spPr>
          <a:xfrm>
            <a:off x="1307559" y="635568"/>
            <a:ext cx="253765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When thinking about comparing groups in a study this is a way to think about effect size. In this case the mean for the treatment group (or aligned group in the study we read) is one standard deviation/ 1-sigma higher than the control (misaligned group).</a:t>
            </a:r>
          </a:p>
        </p:txBody>
      </p:sp>
    </p:spTree>
    <p:extLst>
      <p:ext uri="{BB962C8B-B14F-4D97-AF65-F5344CB8AC3E}">
        <p14:creationId xmlns:p14="http://schemas.microsoft.com/office/powerpoint/2010/main" val="7360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F34B7-5287-2082-A7A3-A4B9401EF649}"/>
              </a:ext>
            </a:extLst>
          </p:cNvPr>
          <p:cNvSpPr txBox="1"/>
          <p:nvPr/>
        </p:nvSpPr>
        <p:spPr>
          <a:xfrm>
            <a:off x="2221706" y="1175370"/>
            <a:ext cx="4586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Aptitude = Predicted/Potential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F24BB3-AACB-AD00-821E-46ADAACE1F4B}"/>
              </a:ext>
            </a:extLst>
          </p:cNvPr>
          <p:cNvSpPr txBox="1"/>
          <p:nvPr/>
        </p:nvSpPr>
        <p:spPr>
          <a:xfrm>
            <a:off x="2221706" y="2746995"/>
            <a:ext cx="4586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Achievement = Actual/Recorded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776ADF-2BC2-C4DF-8A56-00CD910B215F}"/>
              </a:ext>
            </a:extLst>
          </p:cNvPr>
          <p:cNvSpPr txBox="1"/>
          <p:nvPr/>
        </p:nvSpPr>
        <p:spPr>
          <a:xfrm>
            <a:off x="4000500" y="1829917"/>
            <a:ext cx="114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solidFill>
                  <a:srgbClr val="FF0000"/>
                </a:solidFill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131443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7C4B3A-9BFA-0D88-4DD9-25106F301D6C}"/>
              </a:ext>
            </a:extLst>
          </p:cNvPr>
          <p:cNvSpPr txBox="1"/>
          <p:nvPr/>
        </p:nvSpPr>
        <p:spPr>
          <a:xfrm>
            <a:off x="2084070" y="381000"/>
            <a:ext cx="497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What the heck is a 3 x 3 x 2 ANOVA?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D33F93-8575-F925-0234-30E4D9D74766}"/>
              </a:ext>
            </a:extLst>
          </p:cNvPr>
          <p:cNvSpPr/>
          <p:nvPr/>
        </p:nvSpPr>
        <p:spPr bwMode="auto">
          <a:xfrm>
            <a:off x="2205154" y="1823225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High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DD0DB2-F1F7-C83E-1904-9B74E952BF92}"/>
              </a:ext>
            </a:extLst>
          </p:cNvPr>
          <p:cNvSpPr/>
          <p:nvPr/>
        </p:nvSpPr>
        <p:spPr bwMode="auto">
          <a:xfrm>
            <a:off x="2205154" y="2776654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Mid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8B9C16-27AA-2FBA-537C-0CCE3CBFDFE9}"/>
              </a:ext>
            </a:extLst>
          </p:cNvPr>
          <p:cNvSpPr/>
          <p:nvPr/>
        </p:nvSpPr>
        <p:spPr bwMode="auto">
          <a:xfrm>
            <a:off x="2205154" y="3730084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Low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07D68-93AA-867C-A006-439050431AEE}"/>
              </a:ext>
            </a:extLst>
          </p:cNvPr>
          <p:cNvSpPr/>
          <p:nvPr/>
        </p:nvSpPr>
        <p:spPr bwMode="auto">
          <a:xfrm>
            <a:off x="4217950" y="1823225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High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21C490-FEF3-AF3B-0217-CE7850769994}"/>
              </a:ext>
            </a:extLst>
          </p:cNvPr>
          <p:cNvSpPr/>
          <p:nvPr/>
        </p:nvSpPr>
        <p:spPr bwMode="auto">
          <a:xfrm>
            <a:off x="4217949" y="2776654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Mid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D1D80E-4FFD-9ACF-9687-123B6FC228A7}"/>
              </a:ext>
            </a:extLst>
          </p:cNvPr>
          <p:cNvSpPr/>
          <p:nvPr/>
        </p:nvSpPr>
        <p:spPr bwMode="auto">
          <a:xfrm>
            <a:off x="4217949" y="3730084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Low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F879A0-4CEC-B13F-331C-03391ACA374D}"/>
              </a:ext>
            </a:extLst>
          </p:cNvPr>
          <p:cNvSpPr/>
          <p:nvPr/>
        </p:nvSpPr>
        <p:spPr bwMode="auto">
          <a:xfrm>
            <a:off x="6106501" y="1823225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Marvel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87C72A-FFA9-9511-503D-1E4BDC51622E}"/>
              </a:ext>
            </a:extLst>
          </p:cNvPr>
          <p:cNvSpPr/>
          <p:nvPr/>
        </p:nvSpPr>
        <p:spPr bwMode="auto">
          <a:xfrm>
            <a:off x="6106501" y="2776654"/>
            <a:ext cx="953429" cy="9534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DC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C4F237-8E73-5884-A942-E3D2521E00CF}"/>
              </a:ext>
            </a:extLst>
          </p:cNvPr>
          <p:cNvSpPr txBox="1"/>
          <p:nvPr/>
        </p:nvSpPr>
        <p:spPr>
          <a:xfrm>
            <a:off x="1937525" y="1362500"/>
            <a:ext cx="151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Achievement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9825DA-8146-A932-701A-74CB97F1DAD1}"/>
              </a:ext>
            </a:extLst>
          </p:cNvPr>
          <p:cNvSpPr txBox="1"/>
          <p:nvPr/>
        </p:nvSpPr>
        <p:spPr>
          <a:xfrm>
            <a:off x="3937774" y="1362500"/>
            <a:ext cx="151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Aptitude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C64015-5D4B-EB6A-68AB-409FEC6C6EAB}"/>
              </a:ext>
            </a:extLst>
          </p:cNvPr>
          <p:cNvSpPr txBox="1"/>
          <p:nvPr/>
        </p:nvSpPr>
        <p:spPr>
          <a:xfrm>
            <a:off x="5826325" y="1362500"/>
            <a:ext cx="151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Allegiance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25EC98-AAAF-DB60-0FFE-1890FE592799}"/>
              </a:ext>
            </a:extLst>
          </p:cNvPr>
          <p:cNvSpPr txBox="1"/>
          <p:nvPr/>
        </p:nvSpPr>
        <p:spPr>
          <a:xfrm>
            <a:off x="3451303" y="3080243"/>
            <a:ext cx="48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CB0EEC-64A3-4E76-3AB9-1B632573DDE4}"/>
              </a:ext>
            </a:extLst>
          </p:cNvPr>
          <p:cNvSpPr txBox="1"/>
          <p:nvPr/>
        </p:nvSpPr>
        <p:spPr>
          <a:xfrm>
            <a:off x="5395704" y="3075125"/>
            <a:ext cx="48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82C390-F61A-85B8-1294-FB31835E1A8C}"/>
              </a:ext>
            </a:extLst>
          </p:cNvPr>
          <p:cNvSpPr txBox="1"/>
          <p:nvPr/>
        </p:nvSpPr>
        <p:spPr>
          <a:xfrm>
            <a:off x="5713325" y="4057285"/>
            <a:ext cx="173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18 possible combinations</a:t>
            </a:r>
          </a:p>
        </p:txBody>
      </p:sp>
    </p:spTree>
    <p:extLst>
      <p:ext uri="{BB962C8B-B14F-4D97-AF65-F5344CB8AC3E}">
        <p14:creationId xmlns:p14="http://schemas.microsoft.com/office/powerpoint/2010/main" val="334824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0006E16-93D6-F645-8CC4-5072571BB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dirty="0"/>
              <a:t>Where do you want them to go?</a:t>
            </a:r>
          </a:p>
        </p:txBody>
      </p:sp>
      <p:sp>
        <p:nvSpPr>
          <p:cNvPr id="35843" name="Text Box 4">
            <a:extLst>
              <a:ext uri="{FF2B5EF4-FFF2-40B4-BE49-F238E27FC236}">
                <a16:creationId xmlns:a16="http://schemas.microsoft.com/office/drawing/2014/main" id="{3B4C4951-0D2D-5942-B452-5B3E2225F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428" y="1454944"/>
            <a:ext cx="6223397" cy="4154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100" i="1" dirty="0">
                <a:latin typeface="Times New Roman" panose="02020603050405020304" pitchFamily="18" charset="0"/>
              </a:rPr>
              <a:t>BIG GOAL (north star)</a:t>
            </a:r>
          </a:p>
        </p:txBody>
      </p:sp>
      <p:sp>
        <p:nvSpPr>
          <p:cNvPr id="35844" name="Text Box 5">
            <a:extLst>
              <a:ext uri="{FF2B5EF4-FFF2-40B4-BE49-F238E27FC236}">
                <a16:creationId xmlns:a16="http://schemas.microsoft.com/office/drawing/2014/main" id="{76DEA8CF-3931-EE41-9D8F-2D25352E1B8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20428" y="2435865"/>
            <a:ext cx="1922924" cy="323165"/>
          </a:xfrm>
          <a:prstGeom prst="rect">
            <a:avLst/>
          </a:prstGeom>
          <a:solidFill>
            <a:srgbClr val="CFCF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500" i="1" dirty="0">
                <a:latin typeface="Times New Roman" panose="02020603050405020304" pitchFamily="18" charset="0"/>
              </a:rPr>
              <a:t>Break it down more</a:t>
            </a:r>
          </a:p>
        </p:txBody>
      </p:sp>
      <p:sp>
        <p:nvSpPr>
          <p:cNvPr id="35845" name="Text Box 6">
            <a:extLst>
              <a:ext uri="{FF2B5EF4-FFF2-40B4-BE49-F238E27FC236}">
                <a16:creationId xmlns:a16="http://schemas.microsoft.com/office/drawing/2014/main" id="{AB8DB76E-2250-D848-9132-A77612C06A9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78542" y="4107249"/>
            <a:ext cx="2003822" cy="276999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 i="1" dirty="0">
                <a:latin typeface="Times New Roman" panose="02020603050405020304" pitchFamily="18" charset="0"/>
              </a:rPr>
              <a:t>Discrete Skills:</a:t>
            </a:r>
          </a:p>
        </p:txBody>
      </p:sp>
      <p:sp>
        <p:nvSpPr>
          <p:cNvPr id="35846" name="Text Box 7">
            <a:extLst>
              <a:ext uri="{FF2B5EF4-FFF2-40B4-BE49-F238E27FC236}">
                <a16:creationId xmlns:a16="http://schemas.microsoft.com/office/drawing/2014/main" id="{7A049196-C478-014C-963A-93D21106B2A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284465" y="4107250"/>
            <a:ext cx="2013347" cy="276999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 i="1" dirty="0">
                <a:latin typeface="Times New Roman" panose="02020603050405020304" pitchFamily="18" charset="0"/>
              </a:rPr>
              <a:t>Discrete Knowledge:</a:t>
            </a:r>
          </a:p>
        </p:txBody>
      </p:sp>
      <p:cxnSp>
        <p:nvCxnSpPr>
          <p:cNvPr id="35847" name="AutoShape 8">
            <a:extLst>
              <a:ext uri="{FF2B5EF4-FFF2-40B4-BE49-F238E27FC236}">
                <a16:creationId xmlns:a16="http://schemas.microsoft.com/office/drawing/2014/main" id="{0DC0B79F-EB2C-DE4C-A61E-FEFAF67F57EC}"/>
              </a:ext>
            </a:extLst>
          </p:cNvPr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16200000" flipH="1">
            <a:off x="2212404" y="3028516"/>
            <a:ext cx="1348220" cy="80924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8" name="AutoShape 9">
            <a:extLst>
              <a:ext uri="{FF2B5EF4-FFF2-40B4-BE49-F238E27FC236}">
                <a16:creationId xmlns:a16="http://schemas.microsoft.com/office/drawing/2014/main" id="{1B1B0337-30FB-7C46-AEAE-97E2EDB9C382}"/>
              </a:ext>
            </a:extLst>
          </p:cNvPr>
          <p:cNvCxnSpPr>
            <a:cxnSpLocks noChangeShapeType="1"/>
            <a:stCxn id="13" idx="2"/>
            <a:endCxn id="35845" idx="0"/>
          </p:cNvCxnSpPr>
          <p:nvPr/>
        </p:nvCxnSpPr>
        <p:spPr bwMode="auto">
          <a:xfrm rot="16200000" flipH="1">
            <a:off x="4532181" y="2858976"/>
            <a:ext cx="1348219" cy="114832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9" name="AutoShape 10">
            <a:extLst>
              <a:ext uri="{FF2B5EF4-FFF2-40B4-BE49-F238E27FC236}">
                <a16:creationId xmlns:a16="http://schemas.microsoft.com/office/drawing/2014/main" id="{ADA021C0-CD9D-E34F-BD0C-FB9C49133A5B}"/>
              </a:ext>
            </a:extLst>
          </p:cNvPr>
          <p:cNvCxnSpPr>
            <a:cxnSpLocks noChangeShapeType="1"/>
            <a:stCxn id="35844" idx="0"/>
            <a:endCxn id="35843" idx="2"/>
          </p:cNvCxnSpPr>
          <p:nvPr/>
        </p:nvCxnSpPr>
        <p:spPr bwMode="auto">
          <a:xfrm flipV="1">
            <a:off x="2481890" y="1870442"/>
            <a:ext cx="2150237" cy="5654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Box 5">
            <a:extLst>
              <a:ext uri="{FF2B5EF4-FFF2-40B4-BE49-F238E27FC236}">
                <a16:creationId xmlns:a16="http://schemas.microsoft.com/office/drawing/2014/main" id="{D5FE69F8-9103-CD48-A979-27685A03F25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670665" y="2435865"/>
            <a:ext cx="1922924" cy="323165"/>
          </a:xfrm>
          <a:prstGeom prst="rect">
            <a:avLst/>
          </a:prstGeom>
          <a:solidFill>
            <a:srgbClr val="CFCF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500" i="1" dirty="0">
                <a:latin typeface="Times New Roman" panose="02020603050405020304" pitchFamily="18" charset="0"/>
              </a:rPr>
              <a:t>Break it down more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532D2F10-1A91-4741-9855-C3B86C372C0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820901" y="2435865"/>
            <a:ext cx="1922924" cy="323165"/>
          </a:xfrm>
          <a:prstGeom prst="rect">
            <a:avLst/>
          </a:prstGeom>
          <a:solidFill>
            <a:srgbClr val="CFCF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500" i="1" dirty="0">
                <a:latin typeface="Times New Roman" panose="02020603050405020304" pitchFamily="18" charset="0"/>
              </a:rPr>
              <a:t>Break it down more</a:t>
            </a:r>
          </a:p>
        </p:txBody>
      </p:sp>
      <p:cxnSp>
        <p:nvCxnSpPr>
          <p:cNvPr id="31" name="AutoShape 9">
            <a:extLst>
              <a:ext uri="{FF2B5EF4-FFF2-40B4-BE49-F238E27FC236}">
                <a16:creationId xmlns:a16="http://schemas.microsoft.com/office/drawing/2014/main" id="{34EA726A-978E-C442-A981-2F0D5B7930C8}"/>
              </a:ext>
            </a:extLst>
          </p:cNvPr>
          <p:cNvCxnSpPr>
            <a:cxnSpLocks noChangeShapeType="1"/>
            <a:stCxn id="13" idx="2"/>
            <a:endCxn id="35846" idx="0"/>
          </p:cNvCxnSpPr>
          <p:nvPr/>
        </p:nvCxnSpPr>
        <p:spPr bwMode="auto">
          <a:xfrm rot="5400000">
            <a:off x="3287523" y="2762646"/>
            <a:ext cx="1348220" cy="134098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10">
            <a:extLst>
              <a:ext uri="{FF2B5EF4-FFF2-40B4-BE49-F238E27FC236}">
                <a16:creationId xmlns:a16="http://schemas.microsoft.com/office/drawing/2014/main" id="{A6ED82D1-5D94-5F47-8D8C-97332702A83F}"/>
              </a:ext>
            </a:extLst>
          </p:cNvPr>
          <p:cNvCxnSpPr>
            <a:cxnSpLocks noChangeShapeType="1"/>
            <a:stCxn id="13" idx="0"/>
            <a:endCxn id="35843" idx="2"/>
          </p:cNvCxnSpPr>
          <p:nvPr/>
        </p:nvCxnSpPr>
        <p:spPr bwMode="auto">
          <a:xfrm flipV="1">
            <a:off x="4632127" y="1870442"/>
            <a:ext cx="0" cy="5654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10">
            <a:extLst>
              <a:ext uri="{FF2B5EF4-FFF2-40B4-BE49-F238E27FC236}">
                <a16:creationId xmlns:a16="http://schemas.microsoft.com/office/drawing/2014/main" id="{D39F92C8-D0B8-7645-8DCB-F6B2988029C2}"/>
              </a:ext>
            </a:extLst>
          </p:cNvPr>
          <p:cNvCxnSpPr>
            <a:cxnSpLocks noChangeShapeType="1"/>
            <a:stCxn id="17" idx="0"/>
            <a:endCxn id="35843" idx="2"/>
          </p:cNvCxnSpPr>
          <p:nvPr/>
        </p:nvCxnSpPr>
        <p:spPr bwMode="auto">
          <a:xfrm flipH="1" flipV="1">
            <a:off x="4632127" y="1870442"/>
            <a:ext cx="2150236" cy="5654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3E8FEB3-4EAB-DC42-87AB-D8466EE5D8B6}"/>
              </a:ext>
            </a:extLst>
          </p:cNvPr>
          <p:cNvSpPr txBox="1"/>
          <p:nvPr/>
        </p:nvSpPr>
        <p:spPr>
          <a:xfrm>
            <a:off x="1520429" y="4651513"/>
            <a:ext cx="62233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Keep going to you get down to the underlying knowledge and skills/steps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F6F66F0F-2CD9-334D-9898-622238F0E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957" y="196645"/>
            <a:ext cx="6098381" cy="5539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500" dirty="0">
                <a:latin typeface="Times New Roman" panose="02020603050405020304" pitchFamily="18" charset="0"/>
              </a:rPr>
              <a:t>1. Students will design and build an online survey with an authenticated administration module and public presentation module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A3A3812B-09D5-D148-BFCB-69ACC13CBA9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768463" y="1167981"/>
            <a:ext cx="1964271" cy="577081"/>
          </a:xfrm>
          <a:prstGeom prst="rect">
            <a:avLst/>
          </a:prstGeom>
          <a:solidFill>
            <a:srgbClr val="CFCF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050" i="1" dirty="0">
                <a:latin typeface="Times New Roman" panose="02020603050405020304" pitchFamily="18" charset="0"/>
              </a:rPr>
              <a:t>1A. Designing an appropriate Database Structure to support an application’s needs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2F7BB0DF-2BC5-B24C-B96C-24F2EAEFD5D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18554" y="3875329"/>
            <a:ext cx="1067991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1ACA. Insert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36ADE1A5-0250-1148-B99C-C254D57C19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18554" y="4174080"/>
            <a:ext cx="1067991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Delete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DC6F0815-77C5-904E-9927-682558CD6DF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18554" y="4472832"/>
            <a:ext cx="1067991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Select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71447997-8C77-1E45-9134-EE1F1D176BE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18554" y="4771584"/>
            <a:ext cx="1067991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Update</a:t>
            </a:r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C5EDDC85-AA69-5A43-8B29-CA0865995BD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154955" y="3543896"/>
            <a:ext cx="1067993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1AC. SQL</a:t>
            </a:r>
          </a:p>
        </p:txBody>
      </p:sp>
      <p:sp>
        <p:nvSpPr>
          <p:cNvPr id="37897" name="Text Box 9">
            <a:extLst>
              <a:ext uri="{FF2B5EF4-FFF2-40B4-BE49-F238E27FC236}">
                <a16:creationId xmlns:a16="http://schemas.microsoft.com/office/drawing/2014/main" id="{F5391A19-81C7-844A-BE9B-4F5FCB93905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154956" y="1843407"/>
            <a:ext cx="1067992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1AA. Tables</a:t>
            </a:r>
          </a:p>
        </p:txBody>
      </p:sp>
      <p:cxnSp>
        <p:nvCxnSpPr>
          <p:cNvPr id="37898" name="AutoShape 10">
            <a:extLst>
              <a:ext uri="{FF2B5EF4-FFF2-40B4-BE49-F238E27FC236}">
                <a16:creationId xmlns:a16="http://schemas.microsoft.com/office/drawing/2014/main" id="{A3D7F3A9-A7A0-F740-A4A0-350DCF81888F}"/>
              </a:ext>
            </a:extLst>
          </p:cNvPr>
          <p:cNvCxnSpPr>
            <a:cxnSpLocks noChangeShapeType="1"/>
            <a:stCxn id="37896" idx="2"/>
            <a:endCxn id="37892" idx="1"/>
          </p:cNvCxnSpPr>
          <p:nvPr/>
        </p:nvCxnSpPr>
        <p:spPr bwMode="auto">
          <a:xfrm rot="5400000">
            <a:off x="2479740" y="3781533"/>
            <a:ext cx="216017" cy="2024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9" name="AutoShape 11">
            <a:extLst>
              <a:ext uri="{FF2B5EF4-FFF2-40B4-BE49-F238E27FC236}">
                <a16:creationId xmlns:a16="http://schemas.microsoft.com/office/drawing/2014/main" id="{9A50BA9D-0E6A-A642-9D0F-4D2E74E63CA8}"/>
              </a:ext>
            </a:extLst>
          </p:cNvPr>
          <p:cNvCxnSpPr>
            <a:cxnSpLocks noChangeShapeType="1"/>
            <a:stCxn id="37896" idx="2"/>
            <a:endCxn id="37893" idx="1"/>
          </p:cNvCxnSpPr>
          <p:nvPr/>
        </p:nvCxnSpPr>
        <p:spPr bwMode="auto">
          <a:xfrm rot="5400000">
            <a:off x="2330364" y="3930909"/>
            <a:ext cx="514768" cy="2024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0" name="AutoShape 12">
            <a:extLst>
              <a:ext uri="{FF2B5EF4-FFF2-40B4-BE49-F238E27FC236}">
                <a16:creationId xmlns:a16="http://schemas.microsoft.com/office/drawing/2014/main" id="{307389C7-4093-364F-8CC0-F597AE00D475}"/>
              </a:ext>
            </a:extLst>
          </p:cNvPr>
          <p:cNvCxnSpPr>
            <a:cxnSpLocks noChangeShapeType="1"/>
            <a:stCxn id="37896" idx="2"/>
            <a:endCxn id="37894" idx="1"/>
          </p:cNvCxnSpPr>
          <p:nvPr/>
        </p:nvCxnSpPr>
        <p:spPr bwMode="auto">
          <a:xfrm rot="5400000">
            <a:off x="2180988" y="4080285"/>
            <a:ext cx="813520" cy="2024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1" name="AutoShape 13">
            <a:extLst>
              <a:ext uri="{FF2B5EF4-FFF2-40B4-BE49-F238E27FC236}">
                <a16:creationId xmlns:a16="http://schemas.microsoft.com/office/drawing/2014/main" id="{EB432D97-2F6A-5D41-9DBE-C27052053672}"/>
              </a:ext>
            </a:extLst>
          </p:cNvPr>
          <p:cNvCxnSpPr>
            <a:cxnSpLocks noChangeShapeType="1"/>
            <a:stCxn id="37896" idx="2"/>
            <a:endCxn id="37895" idx="1"/>
          </p:cNvCxnSpPr>
          <p:nvPr/>
        </p:nvCxnSpPr>
        <p:spPr bwMode="auto">
          <a:xfrm rot="5400000">
            <a:off x="2031612" y="4229661"/>
            <a:ext cx="1112272" cy="2024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2" name="AutoShape 14">
            <a:extLst>
              <a:ext uri="{FF2B5EF4-FFF2-40B4-BE49-F238E27FC236}">
                <a16:creationId xmlns:a16="http://schemas.microsoft.com/office/drawing/2014/main" id="{531D1BE4-98E3-1343-AC83-C09638E879E1}"/>
              </a:ext>
            </a:extLst>
          </p:cNvPr>
          <p:cNvCxnSpPr>
            <a:cxnSpLocks noChangeShapeType="1"/>
            <a:stCxn id="37891" idx="2"/>
            <a:endCxn id="37897" idx="1"/>
          </p:cNvCxnSpPr>
          <p:nvPr/>
        </p:nvCxnSpPr>
        <p:spPr bwMode="auto">
          <a:xfrm rot="5400000">
            <a:off x="3379893" y="1588117"/>
            <a:ext cx="213761" cy="527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3" name="AutoShape 15">
            <a:extLst>
              <a:ext uri="{FF2B5EF4-FFF2-40B4-BE49-F238E27FC236}">
                <a16:creationId xmlns:a16="http://schemas.microsoft.com/office/drawing/2014/main" id="{57DBDE4A-A528-C840-AD41-B3DC12D445E1}"/>
              </a:ext>
            </a:extLst>
          </p:cNvPr>
          <p:cNvCxnSpPr>
            <a:cxnSpLocks noChangeShapeType="1"/>
            <a:stCxn id="37891" idx="2"/>
            <a:endCxn id="37896" idx="1"/>
          </p:cNvCxnSpPr>
          <p:nvPr/>
        </p:nvCxnSpPr>
        <p:spPr bwMode="auto">
          <a:xfrm rot="5400000">
            <a:off x="2529648" y="2438362"/>
            <a:ext cx="1914250" cy="527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4" name="AutoShape 16">
            <a:extLst>
              <a:ext uri="{FF2B5EF4-FFF2-40B4-BE49-F238E27FC236}">
                <a16:creationId xmlns:a16="http://schemas.microsoft.com/office/drawing/2014/main" id="{99C55B06-0EB0-0D48-BB2D-F5D650B88FB0}"/>
              </a:ext>
            </a:extLst>
          </p:cNvPr>
          <p:cNvCxnSpPr>
            <a:cxnSpLocks noChangeShapeType="1"/>
            <a:stCxn id="37890" idx="2"/>
            <a:endCxn id="37891" idx="0"/>
          </p:cNvCxnSpPr>
          <p:nvPr/>
        </p:nvCxnSpPr>
        <p:spPr bwMode="auto">
          <a:xfrm rot="5400000">
            <a:off x="3968704" y="532537"/>
            <a:ext cx="417338" cy="8535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5" name="AutoShape 17">
            <a:extLst>
              <a:ext uri="{FF2B5EF4-FFF2-40B4-BE49-F238E27FC236}">
                <a16:creationId xmlns:a16="http://schemas.microsoft.com/office/drawing/2014/main" id="{E0D4A371-CDB0-3249-BA7A-E4FEC419A630}"/>
              </a:ext>
            </a:extLst>
          </p:cNvPr>
          <p:cNvCxnSpPr>
            <a:cxnSpLocks noChangeShapeType="1"/>
            <a:stCxn id="37890" idx="2"/>
            <a:endCxn id="37906" idx="0"/>
          </p:cNvCxnSpPr>
          <p:nvPr/>
        </p:nvCxnSpPr>
        <p:spPr bwMode="auto">
          <a:xfrm rot="16200000" flipH="1">
            <a:off x="4894815" y="459976"/>
            <a:ext cx="411386" cy="99272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6" name="Text Box 18">
            <a:extLst>
              <a:ext uri="{FF2B5EF4-FFF2-40B4-BE49-F238E27FC236}">
                <a16:creationId xmlns:a16="http://schemas.microsoft.com/office/drawing/2014/main" id="{568FC236-CA3F-9E48-B0C1-AC12DB6C3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199" y="1162029"/>
            <a:ext cx="1557338" cy="577081"/>
          </a:xfrm>
          <a:prstGeom prst="rect">
            <a:avLst/>
          </a:prstGeom>
          <a:solidFill>
            <a:srgbClr val="CFCF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050" i="1" dirty="0">
                <a:latin typeface="Times New Roman" panose="02020603050405020304" pitchFamily="18" charset="0"/>
              </a:rPr>
              <a:t>1B. Combining control structures to create interfaces</a:t>
            </a:r>
          </a:p>
        </p:txBody>
      </p:sp>
      <p:sp>
        <p:nvSpPr>
          <p:cNvPr id="37907" name="Text Box 19">
            <a:extLst>
              <a:ext uri="{FF2B5EF4-FFF2-40B4-BE49-F238E27FC236}">
                <a16:creationId xmlns:a16="http://schemas.microsoft.com/office/drawing/2014/main" id="{D1D3416C-C474-8146-8825-409BCAA60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80" y="4088451"/>
            <a:ext cx="1618060" cy="3693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Passing / Grabbing Information</a:t>
            </a:r>
          </a:p>
        </p:txBody>
      </p:sp>
      <p:sp>
        <p:nvSpPr>
          <p:cNvPr id="37908" name="Text Box 20">
            <a:extLst>
              <a:ext uri="{FF2B5EF4-FFF2-40B4-BE49-F238E27FC236}">
                <a16:creationId xmlns:a16="http://schemas.microsoft.com/office/drawing/2014/main" id="{FF9E75C5-B0E4-054D-8DA6-ECA0FD419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80" y="2921494"/>
            <a:ext cx="1618060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Variables</a:t>
            </a:r>
          </a:p>
        </p:txBody>
      </p:sp>
      <p:sp>
        <p:nvSpPr>
          <p:cNvPr id="37909" name="Text Box 21">
            <a:extLst>
              <a:ext uri="{FF2B5EF4-FFF2-40B4-BE49-F238E27FC236}">
                <a16:creationId xmlns:a16="http://schemas.microsoft.com/office/drawing/2014/main" id="{E91FB48E-D37F-424A-A5AC-5D25CF87D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80" y="3312271"/>
            <a:ext cx="1618060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Control Structures</a:t>
            </a:r>
          </a:p>
        </p:txBody>
      </p:sp>
      <p:sp>
        <p:nvSpPr>
          <p:cNvPr id="37910" name="Text Box 22">
            <a:extLst>
              <a:ext uri="{FF2B5EF4-FFF2-40B4-BE49-F238E27FC236}">
                <a16:creationId xmlns:a16="http://schemas.microsoft.com/office/drawing/2014/main" id="{4DF1344D-8081-204B-B383-C46ABA783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80" y="3697673"/>
            <a:ext cx="1618060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Redirection</a:t>
            </a:r>
          </a:p>
        </p:txBody>
      </p:sp>
      <p:sp>
        <p:nvSpPr>
          <p:cNvPr id="37911" name="Text Box 23">
            <a:extLst>
              <a:ext uri="{FF2B5EF4-FFF2-40B4-BE49-F238E27FC236}">
                <a16:creationId xmlns:a16="http://schemas.microsoft.com/office/drawing/2014/main" id="{6C8D787B-343E-044F-8551-12BD4F039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80" y="2150686"/>
            <a:ext cx="1618060" cy="3693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1BA. Server Side vs. Client Side</a:t>
            </a:r>
          </a:p>
        </p:txBody>
      </p:sp>
      <p:cxnSp>
        <p:nvCxnSpPr>
          <p:cNvPr id="37912" name="AutoShape 24">
            <a:extLst>
              <a:ext uri="{FF2B5EF4-FFF2-40B4-BE49-F238E27FC236}">
                <a16:creationId xmlns:a16="http://schemas.microsoft.com/office/drawing/2014/main" id="{FA83400C-FDB9-BC43-8AA5-63C9A700C59F}"/>
              </a:ext>
            </a:extLst>
          </p:cNvPr>
          <p:cNvCxnSpPr>
            <a:cxnSpLocks noChangeShapeType="1"/>
            <a:stCxn id="37906" idx="2"/>
            <a:endCxn id="37908" idx="1"/>
          </p:cNvCxnSpPr>
          <p:nvPr/>
        </p:nvCxnSpPr>
        <p:spPr bwMode="auto">
          <a:xfrm rot="16200000" flipH="1">
            <a:off x="5167174" y="2168804"/>
            <a:ext cx="1297800" cy="438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3" name="AutoShape 25">
            <a:extLst>
              <a:ext uri="{FF2B5EF4-FFF2-40B4-BE49-F238E27FC236}">
                <a16:creationId xmlns:a16="http://schemas.microsoft.com/office/drawing/2014/main" id="{968963C6-D333-A844-8D02-41174AA9C567}"/>
              </a:ext>
            </a:extLst>
          </p:cNvPr>
          <p:cNvCxnSpPr>
            <a:cxnSpLocks noChangeShapeType="1"/>
            <a:stCxn id="37906" idx="2"/>
            <a:endCxn id="37911" idx="1"/>
          </p:cNvCxnSpPr>
          <p:nvPr/>
        </p:nvCxnSpPr>
        <p:spPr bwMode="auto">
          <a:xfrm rot="16200000" flipH="1">
            <a:off x="5517953" y="1818025"/>
            <a:ext cx="596242" cy="438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4" name="AutoShape 26">
            <a:extLst>
              <a:ext uri="{FF2B5EF4-FFF2-40B4-BE49-F238E27FC236}">
                <a16:creationId xmlns:a16="http://schemas.microsoft.com/office/drawing/2014/main" id="{F1E4FF58-DB45-294C-8E6A-9DB68A820FC0}"/>
              </a:ext>
            </a:extLst>
          </p:cNvPr>
          <p:cNvCxnSpPr>
            <a:cxnSpLocks noChangeShapeType="1"/>
            <a:stCxn id="37906" idx="2"/>
            <a:endCxn id="37909" idx="1"/>
          </p:cNvCxnSpPr>
          <p:nvPr/>
        </p:nvCxnSpPr>
        <p:spPr bwMode="auto">
          <a:xfrm rot="16200000" flipH="1">
            <a:off x="4971786" y="2364192"/>
            <a:ext cx="1688577" cy="438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5" name="AutoShape 27">
            <a:extLst>
              <a:ext uri="{FF2B5EF4-FFF2-40B4-BE49-F238E27FC236}">
                <a16:creationId xmlns:a16="http://schemas.microsoft.com/office/drawing/2014/main" id="{045F6FAE-E2BD-FF41-B5D9-B0830CAB0151}"/>
              </a:ext>
            </a:extLst>
          </p:cNvPr>
          <p:cNvCxnSpPr>
            <a:cxnSpLocks noChangeShapeType="1"/>
            <a:stCxn id="37906" idx="2"/>
            <a:endCxn id="37910" idx="1"/>
          </p:cNvCxnSpPr>
          <p:nvPr/>
        </p:nvCxnSpPr>
        <p:spPr bwMode="auto">
          <a:xfrm rot="16200000" flipH="1">
            <a:off x="4779085" y="2556893"/>
            <a:ext cx="2073979" cy="438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AutoShape 28">
            <a:extLst>
              <a:ext uri="{FF2B5EF4-FFF2-40B4-BE49-F238E27FC236}">
                <a16:creationId xmlns:a16="http://schemas.microsoft.com/office/drawing/2014/main" id="{2A3DF940-7C73-1344-A369-19937069C6A3}"/>
              </a:ext>
            </a:extLst>
          </p:cNvPr>
          <p:cNvCxnSpPr>
            <a:cxnSpLocks noChangeShapeType="1"/>
            <a:stCxn id="37906" idx="2"/>
            <a:endCxn id="37907" idx="1"/>
          </p:cNvCxnSpPr>
          <p:nvPr/>
        </p:nvCxnSpPr>
        <p:spPr bwMode="auto">
          <a:xfrm rot="16200000" flipH="1">
            <a:off x="4549071" y="2786907"/>
            <a:ext cx="2534007" cy="438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7" name="Text Box 29">
            <a:extLst>
              <a:ext uri="{FF2B5EF4-FFF2-40B4-BE49-F238E27FC236}">
                <a16:creationId xmlns:a16="http://schemas.microsoft.com/office/drawing/2014/main" id="{3FE332AA-8B9B-7D40-B469-9D9079FCD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80" y="2536090"/>
            <a:ext cx="1618060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1BB. PHP Syntax</a:t>
            </a:r>
          </a:p>
        </p:txBody>
      </p:sp>
      <p:cxnSp>
        <p:nvCxnSpPr>
          <p:cNvPr id="37918" name="AutoShape 30">
            <a:extLst>
              <a:ext uri="{FF2B5EF4-FFF2-40B4-BE49-F238E27FC236}">
                <a16:creationId xmlns:a16="http://schemas.microsoft.com/office/drawing/2014/main" id="{3466D5E2-9449-6D4A-94EE-6E54C36CF546}"/>
              </a:ext>
            </a:extLst>
          </p:cNvPr>
          <p:cNvCxnSpPr>
            <a:cxnSpLocks noChangeShapeType="1"/>
            <a:stCxn id="37906" idx="2"/>
            <a:endCxn id="37917" idx="1"/>
          </p:cNvCxnSpPr>
          <p:nvPr/>
        </p:nvCxnSpPr>
        <p:spPr bwMode="auto">
          <a:xfrm rot="16200000" flipH="1">
            <a:off x="5359876" y="1976102"/>
            <a:ext cx="912396" cy="438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9" name="Text Box 31">
            <a:extLst>
              <a:ext uri="{FF2B5EF4-FFF2-40B4-BE49-F238E27FC236}">
                <a16:creationId xmlns:a16="http://schemas.microsoft.com/office/drawing/2014/main" id="{776AA4B0-7E33-3440-90B9-4538C6575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278" y="4473854"/>
            <a:ext cx="1618060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>
                <a:latin typeface="Times New Roman" panose="02020603050405020304" pitchFamily="18" charset="0"/>
              </a:rPr>
              <a:t>Interacting with a database</a:t>
            </a:r>
          </a:p>
        </p:txBody>
      </p:sp>
      <p:cxnSp>
        <p:nvCxnSpPr>
          <p:cNvPr id="37920" name="AutoShape 32">
            <a:extLst>
              <a:ext uri="{FF2B5EF4-FFF2-40B4-BE49-F238E27FC236}">
                <a16:creationId xmlns:a16="http://schemas.microsoft.com/office/drawing/2014/main" id="{F18E9D3B-B29F-C442-8732-2AE29B3D6575}"/>
              </a:ext>
            </a:extLst>
          </p:cNvPr>
          <p:cNvCxnSpPr>
            <a:cxnSpLocks noChangeShapeType="1"/>
            <a:stCxn id="37906" idx="2"/>
            <a:endCxn id="37919" idx="1"/>
          </p:cNvCxnSpPr>
          <p:nvPr/>
        </p:nvCxnSpPr>
        <p:spPr bwMode="auto">
          <a:xfrm rot="16200000" flipH="1">
            <a:off x="4390993" y="2944985"/>
            <a:ext cx="2850160" cy="43841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1" name="Text Box 33">
            <a:extLst>
              <a:ext uri="{FF2B5EF4-FFF2-40B4-BE49-F238E27FC236}">
                <a16:creationId xmlns:a16="http://schemas.microsoft.com/office/drawing/2014/main" id="{817790E9-EBA1-384E-BDA0-17420F45B9E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159718" y="2194149"/>
            <a:ext cx="1067992" cy="2308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1AB. Relationships</a:t>
            </a:r>
          </a:p>
        </p:txBody>
      </p:sp>
      <p:cxnSp>
        <p:nvCxnSpPr>
          <p:cNvPr id="37922" name="AutoShape 34">
            <a:extLst>
              <a:ext uri="{FF2B5EF4-FFF2-40B4-BE49-F238E27FC236}">
                <a16:creationId xmlns:a16="http://schemas.microsoft.com/office/drawing/2014/main" id="{C3AA1D98-4BCE-D04B-ABC9-926348E09E0F}"/>
              </a:ext>
            </a:extLst>
          </p:cNvPr>
          <p:cNvCxnSpPr>
            <a:cxnSpLocks noChangeShapeType="1"/>
            <a:stCxn id="37891" idx="2"/>
            <a:endCxn id="37921" idx="1"/>
          </p:cNvCxnSpPr>
          <p:nvPr/>
        </p:nvCxnSpPr>
        <p:spPr bwMode="auto">
          <a:xfrm rot="5400000">
            <a:off x="3206903" y="1765869"/>
            <a:ext cx="564503" cy="5228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Text Box 4">
            <a:extLst>
              <a:ext uri="{FF2B5EF4-FFF2-40B4-BE49-F238E27FC236}">
                <a16:creationId xmlns:a16="http://schemas.microsoft.com/office/drawing/2014/main" id="{3B97B0EE-89F8-C966-BF81-70F67CA45A9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18554" y="2663319"/>
            <a:ext cx="1067991" cy="3693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1ABA. LEFT Join two table</a:t>
            </a:r>
          </a:p>
        </p:txBody>
      </p:sp>
      <p:sp>
        <p:nvSpPr>
          <p:cNvPr id="58" name="Text Box 5">
            <a:extLst>
              <a:ext uri="{FF2B5EF4-FFF2-40B4-BE49-F238E27FC236}">
                <a16:creationId xmlns:a16="http://schemas.microsoft.com/office/drawing/2014/main" id="{2343A2F6-D6AB-E833-3351-BC18BC4EBBD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418554" y="3081202"/>
            <a:ext cx="1067991" cy="369332"/>
          </a:xfrm>
          <a:prstGeom prst="rect">
            <a:avLst/>
          </a:prstGeom>
          <a:solidFill>
            <a:srgbClr val="EAD3A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900" i="1" dirty="0">
                <a:latin typeface="Times New Roman" panose="02020603050405020304" pitchFamily="18" charset="0"/>
              </a:rPr>
              <a:t>1ABB. LEFT Join 3+ tables</a:t>
            </a:r>
          </a:p>
        </p:txBody>
      </p:sp>
      <p:cxnSp>
        <p:nvCxnSpPr>
          <p:cNvPr id="59" name="AutoShape 34">
            <a:extLst>
              <a:ext uri="{FF2B5EF4-FFF2-40B4-BE49-F238E27FC236}">
                <a16:creationId xmlns:a16="http://schemas.microsoft.com/office/drawing/2014/main" id="{E1C5834A-C383-8C1D-8A33-51BD356F1F47}"/>
              </a:ext>
            </a:extLst>
          </p:cNvPr>
          <p:cNvCxnSpPr>
            <a:cxnSpLocks noChangeShapeType="1"/>
            <a:stCxn id="37921" idx="2"/>
            <a:endCxn id="57" idx="1"/>
          </p:cNvCxnSpPr>
          <p:nvPr/>
        </p:nvCxnSpPr>
        <p:spPr bwMode="auto">
          <a:xfrm rot="5400000">
            <a:off x="2378628" y="2532899"/>
            <a:ext cx="423004" cy="20716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AutoShape 34">
            <a:extLst>
              <a:ext uri="{FF2B5EF4-FFF2-40B4-BE49-F238E27FC236}">
                <a16:creationId xmlns:a16="http://schemas.microsoft.com/office/drawing/2014/main" id="{B9443B9F-C205-4067-6F5B-94A56B8F22A7}"/>
              </a:ext>
            </a:extLst>
          </p:cNvPr>
          <p:cNvCxnSpPr>
            <a:cxnSpLocks noChangeShapeType="1"/>
            <a:stCxn id="37921" idx="2"/>
            <a:endCxn id="58" idx="1"/>
          </p:cNvCxnSpPr>
          <p:nvPr/>
        </p:nvCxnSpPr>
        <p:spPr bwMode="auto">
          <a:xfrm rot="5400000">
            <a:off x="2169687" y="2741840"/>
            <a:ext cx="840887" cy="20716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F0423FD-EA82-24CA-CC84-BBC6E6873E0B}"/>
              </a:ext>
            </a:extLst>
          </p:cNvPr>
          <p:cNvSpPr/>
          <p:nvPr/>
        </p:nvSpPr>
        <p:spPr bwMode="auto">
          <a:xfrm>
            <a:off x="2514600" y="682423"/>
            <a:ext cx="4114800" cy="50720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8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Goal: Participants will value sleep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4F81297-09C0-98C7-C0AA-8C11E8C99ABA}"/>
              </a:ext>
            </a:extLst>
          </p:cNvPr>
          <p:cNvSpPr/>
          <p:nvPr/>
        </p:nvSpPr>
        <p:spPr bwMode="auto">
          <a:xfrm>
            <a:off x="2185987" y="1561104"/>
            <a:ext cx="1700213" cy="685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2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Know physiological and cognitive factors of sleep.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9DC7F7D-7F64-7961-F6F9-32858542627A}"/>
              </a:ext>
            </a:extLst>
          </p:cNvPr>
          <p:cNvSpPr/>
          <p:nvPr/>
        </p:nvSpPr>
        <p:spPr bwMode="auto">
          <a:xfrm>
            <a:off x="4214812" y="1561104"/>
            <a:ext cx="1700213" cy="685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2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Be able to monitor their sleep metrics.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C3714BA-A792-C8E6-7E68-BB5323F7ABA3}"/>
              </a:ext>
            </a:extLst>
          </p:cNvPr>
          <p:cNvSpPr/>
          <p:nvPr/>
        </p:nvSpPr>
        <p:spPr bwMode="auto">
          <a:xfrm>
            <a:off x="6165056" y="1561104"/>
            <a:ext cx="1700213" cy="685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20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Make behavior changes to improve sleep.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A0E0E71-E33C-3CB7-A199-A52B05C29DE6}"/>
              </a:ext>
            </a:extLst>
          </p:cNvPr>
          <p:cNvSpPr/>
          <p:nvPr/>
        </p:nvSpPr>
        <p:spPr bwMode="auto">
          <a:xfrm>
            <a:off x="1428751" y="2496936"/>
            <a:ext cx="1085852" cy="3071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Heart rate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37483F8-F01B-212D-1A4E-7C609BC14E0C}"/>
              </a:ext>
            </a:extLst>
          </p:cNvPr>
          <p:cNvSpPr/>
          <p:nvPr/>
        </p:nvSpPr>
        <p:spPr bwMode="auto">
          <a:xfrm>
            <a:off x="1428750" y="2988663"/>
            <a:ext cx="1085852" cy="42624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Oxygen saturation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3DA2F12-4463-4FD9-1CB2-BD0E19B40AC2}"/>
              </a:ext>
            </a:extLst>
          </p:cNvPr>
          <p:cNvSpPr/>
          <p:nvPr/>
        </p:nvSpPr>
        <p:spPr bwMode="auto">
          <a:xfrm>
            <a:off x="1428748" y="3539920"/>
            <a:ext cx="1085852" cy="3071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Breathing rate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D8D06E0-3EA2-73C2-0960-7FCA5AB2377D}"/>
              </a:ext>
            </a:extLst>
          </p:cNvPr>
          <p:cNvSpPr/>
          <p:nvPr/>
        </p:nvSpPr>
        <p:spPr bwMode="auto">
          <a:xfrm>
            <a:off x="1428748" y="3972117"/>
            <a:ext cx="1085852" cy="3071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Stages of sleep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CF36B07-F13F-1069-70FC-2ADA95D86532}"/>
              </a:ext>
            </a:extLst>
          </p:cNvPr>
          <p:cNvSpPr/>
          <p:nvPr/>
        </p:nvSpPr>
        <p:spPr bwMode="auto">
          <a:xfrm>
            <a:off x="3500438" y="2496936"/>
            <a:ext cx="1264444" cy="50720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Selecting/Using a monitor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E3001DF-F162-4D7D-CBD4-30C619C13E34}"/>
              </a:ext>
            </a:extLst>
          </p:cNvPr>
          <p:cNvSpPr/>
          <p:nvPr/>
        </p:nvSpPr>
        <p:spPr bwMode="auto">
          <a:xfrm>
            <a:off x="3437930" y="3841147"/>
            <a:ext cx="1264444" cy="50720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Accessing data on phone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5133391-09E2-8D53-8B46-87F11673B5E2}"/>
              </a:ext>
            </a:extLst>
          </p:cNvPr>
          <p:cNvSpPr/>
          <p:nvPr/>
        </p:nvSpPr>
        <p:spPr bwMode="auto">
          <a:xfrm>
            <a:off x="5416749" y="3018489"/>
            <a:ext cx="1264444" cy="685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Using baseline data to target a change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7341DDA-4231-D785-8249-66B79AB6B912}"/>
              </a:ext>
            </a:extLst>
          </p:cNvPr>
          <p:cNvSpPr/>
          <p:nvPr/>
        </p:nvSpPr>
        <p:spPr bwMode="auto">
          <a:xfrm>
            <a:off x="5416749" y="3924555"/>
            <a:ext cx="1264444" cy="685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Reviewing trend data to validate trajectory.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0BFD0333-D028-0086-5432-2EA0A273E96A}"/>
              </a:ext>
            </a:extLst>
          </p:cNvPr>
          <p:cNvCxnSpPr>
            <a:cxnSpLocks/>
            <a:stCxn id="3" idx="0"/>
            <a:endCxn id="2" idx="2"/>
          </p:cNvCxnSpPr>
          <p:nvPr/>
        </p:nvCxnSpPr>
        <p:spPr bwMode="auto">
          <a:xfrm rot="5400000" flipH="1" flipV="1">
            <a:off x="3618309" y="607414"/>
            <a:ext cx="371475" cy="1535906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EB06008-1F72-0F9C-48A4-D745B3B5AC51}"/>
              </a:ext>
            </a:extLst>
          </p:cNvPr>
          <p:cNvCxnSpPr>
            <a:cxnSpLocks/>
            <a:stCxn id="9" idx="3"/>
            <a:endCxn id="3" idx="2"/>
          </p:cNvCxnSpPr>
          <p:nvPr/>
        </p:nvCxnSpPr>
        <p:spPr bwMode="auto">
          <a:xfrm flipV="1">
            <a:off x="2514600" y="2246904"/>
            <a:ext cx="521494" cy="187880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A0E147BB-CB72-0CA8-5055-062B826D654F}"/>
              </a:ext>
            </a:extLst>
          </p:cNvPr>
          <p:cNvCxnSpPr>
            <a:cxnSpLocks/>
            <a:stCxn id="8" idx="3"/>
            <a:endCxn id="3" idx="2"/>
          </p:cNvCxnSpPr>
          <p:nvPr/>
        </p:nvCxnSpPr>
        <p:spPr bwMode="auto">
          <a:xfrm flipV="1">
            <a:off x="2514600" y="2246904"/>
            <a:ext cx="521494" cy="1446607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BA6242DE-52B8-1EEB-9B4A-336061C6C379}"/>
              </a:ext>
            </a:extLst>
          </p:cNvPr>
          <p:cNvCxnSpPr>
            <a:cxnSpLocks/>
            <a:stCxn id="7" idx="3"/>
            <a:endCxn id="3" idx="2"/>
          </p:cNvCxnSpPr>
          <p:nvPr/>
        </p:nvCxnSpPr>
        <p:spPr bwMode="auto">
          <a:xfrm flipV="1">
            <a:off x="2514602" y="2246904"/>
            <a:ext cx="521492" cy="95488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C5D65DFB-1F5B-06FF-5777-6DBC46294B2C}"/>
              </a:ext>
            </a:extLst>
          </p:cNvPr>
          <p:cNvCxnSpPr>
            <a:cxnSpLocks/>
            <a:stCxn id="6" idx="3"/>
            <a:endCxn id="3" idx="2"/>
          </p:cNvCxnSpPr>
          <p:nvPr/>
        </p:nvCxnSpPr>
        <p:spPr bwMode="auto">
          <a:xfrm flipV="1">
            <a:off x="2514602" y="2246904"/>
            <a:ext cx="521492" cy="40362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0A84DC02-AEAF-0447-3BB8-85277CABE316}"/>
              </a:ext>
            </a:extLst>
          </p:cNvPr>
          <p:cNvCxnSpPr>
            <a:cxnSpLocks/>
            <a:stCxn id="10" idx="3"/>
            <a:endCxn id="4" idx="2"/>
          </p:cNvCxnSpPr>
          <p:nvPr/>
        </p:nvCxnSpPr>
        <p:spPr bwMode="auto">
          <a:xfrm flipV="1">
            <a:off x="4764881" y="2246904"/>
            <a:ext cx="300038" cy="503635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995E5ED5-6DF5-D5C3-5D5E-6C937A3D69C7}"/>
              </a:ext>
            </a:extLst>
          </p:cNvPr>
          <p:cNvCxnSpPr>
            <a:cxnSpLocks/>
            <a:stCxn id="11" idx="3"/>
            <a:endCxn id="4" idx="2"/>
          </p:cNvCxnSpPr>
          <p:nvPr/>
        </p:nvCxnSpPr>
        <p:spPr bwMode="auto">
          <a:xfrm flipV="1">
            <a:off x="4702373" y="2246904"/>
            <a:ext cx="362546" cy="184784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C83DDF8E-6D9C-ACC9-7526-5A5B238EA21F}"/>
              </a:ext>
            </a:extLst>
          </p:cNvPr>
          <p:cNvCxnSpPr>
            <a:cxnSpLocks/>
            <a:stCxn id="13" idx="3"/>
            <a:endCxn id="5" idx="2"/>
          </p:cNvCxnSpPr>
          <p:nvPr/>
        </p:nvCxnSpPr>
        <p:spPr bwMode="auto">
          <a:xfrm flipV="1">
            <a:off x="6681193" y="2246904"/>
            <a:ext cx="333970" cy="1114485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F911C882-4602-1092-4987-8B9F2C1A46F0}"/>
              </a:ext>
            </a:extLst>
          </p:cNvPr>
          <p:cNvCxnSpPr>
            <a:cxnSpLocks/>
            <a:stCxn id="14" idx="3"/>
            <a:endCxn id="5" idx="2"/>
          </p:cNvCxnSpPr>
          <p:nvPr/>
        </p:nvCxnSpPr>
        <p:spPr bwMode="auto">
          <a:xfrm flipV="1">
            <a:off x="6681193" y="2246904"/>
            <a:ext cx="333970" cy="2020551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2FE75086-F2B1-1679-C683-66ADA695299A}"/>
              </a:ext>
            </a:extLst>
          </p:cNvPr>
          <p:cNvSpPr/>
          <p:nvPr/>
        </p:nvSpPr>
        <p:spPr bwMode="auto">
          <a:xfrm>
            <a:off x="3489722" y="3083910"/>
            <a:ext cx="714375" cy="27146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Ring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494E3801-8195-B122-C71D-FB0A5B066483}"/>
              </a:ext>
            </a:extLst>
          </p:cNvPr>
          <p:cNvSpPr/>
          <p:nvPr/>
        </p:nvSpPr>
        <p:spPr bwMode="auto">
          <a:xfrm>
            <a:off x="3489722" y="3414902"/>
            <a:ext cx="714375" cy="27146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1050" dirty="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Wrist</a:t>
            </a:r>
          </a:p>
        </p:txBody>
      </p:sp>
      <p:cxnSp>
        <p:nvCxnSpPr>
          <p:cNvPr id="55" name="Elbow Connector 54">
            <a:extLst>
              <a:ext uri="{FF2B5EF4-FFF2-40B4-BE49-F238E27FC236}">
                <a16:creationId xmlns:a16="http://schemas.microsoft.com/office/drawing/2014/main" id="{3F526BA2-293C-890F-4AD6-71B05051523A}"/>
              </a:ext>
            </a:extLst>
          </p:cNvPr>
          <p:cNvCxnSpPr>
            <a:stCxn id="49" idx="3"/>
            <a:endCxn id="10" idx="3"/>
          </p:cNvCxnSpPr>
          <p:nvPr/>
        </p:nvCxnSpPr>
        <p:spPr bwMode="auto">
          <a:xfrm flipV="1">
            <a:off x="4204097" y="2750538"/>
            <a:ext cx="560785" cy="469103"/>
          </a:xfrm>
          <a:prstGeom prst="bentConnector3">
            <a:avLst>
              <a:gd name="adj1" fmla="val 13057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F77D51AE-0DC6-1D86-7742-531799066B9B}"/>
              </a:ext>
            </a:extLst>
          </p:cNvPr>
          <p:cNvCxnSpPr>
            <a:cxnSpLocks/>
            <a:stCxn id="51" idx="3"/>
            <a:endCxn id="10" idx="3"/>
          </p:cNvCxnSpPr>
          <p:nvPr/>
        </p:nvCxnSpPr>
        <p:spPr bwMode="auto">
          <a:xfrm flipV="1">
            <a:off x="4204097" y="2750539"/>
            <a:ext cx="560785" cy="800095"/>
          </a:xfrm>
          <a:prstGeom prst="bentConnector3">
            <a:avLst>
              <a:gd name="adj1" fmla="val 13057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637EB511-C642-B789-11DB-E46D901879FC}"/>
              </a:ext>
            </a:extLst>
          </p:cNvPr>
          <p:cNvCxnSpPr>
            <a:stCxn id="4" idx="0"/>
            <a:endCxn id="2" idx="2"/>
          </p:cNvCxnSpPr>
          <p:nvPr/>
        </p:nvCxnSpPr>
        <p:spPr bwMode="auto">
          <a:xfrm rot="16200000" flipV="1">
            <a:off x="4632723" y="1128907"/>
            <a:ext cx="371475" cy="492919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ECF6FB29-E68A-4269-538E-F020A2868305}"/>
              </a:ext>
            </a:extLst>
          </p:cNvPr>
          <p:cNvCxnSpPr>
            <a:cxnSpLocks/>
            <a:stCxn id="5" idx="0"/>
            <a:endCxn id="2" idx="2"/>
          </p:cNvCxnSpPr>
          <p:nvPr/>
        </p:nvCxnSpPr>
        <p:spPr bwMode="auto">
          <a:xfrm rot="16200000" flipV="1">
            <a:off x="5607845" y="153785"/>
            <a:ext cx="371475" cy="244316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352964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13956</TotalTime>
  <Words>393</Words>
  <Application>Microsoft Macintosh PowerPoint</Application>
  <PresentationFormat>On-screen Show (16:9)</PresentationFormat>
  <Paragraphs>72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Blank Presentation</vt:lpstr>
      <vt:lpstr>ID2: This time it’s personal</vt:lpstr>
      <vt:lpstr>Aligning Components </vt:lpstr>
      <vt:lpstr>PowerPoint Presentation</vt:lpstr>
      <vt:lpstr>PowerPoint Presentation</vt:lpstr>
      <vt:lpstr>PowerPoint Presentation</vt:lpstr>
      <vt:lpstr>PowerPoint Presentation</vt:lpstr>
      <vt:lpstr>Where do you want them to go?</vt:lpstr>
      <vt:lpstr>PowerPoint Presentation</vt:lpstr>
      <vt:lpstr>PowerPoint Presentation</vt:lpstr>
      <vt:lpstr>PowerPoint Presentation</vt:lpstr>
    </vt:vector>
  </TitlesOfParts>
  <Company>COE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COE UK</dc:creator>
  <cp:lastModifiedBy>Swan, Gerry M.</cp:lastModifiedBy>
  <cp:revision>36</cp:revision>
  <dcterms:created xsi:type="dcterms:W3CDTF">2007-08-14T10:25:13Z</dcterms:created>
  <dcterms:modified xsi:type="dcterms:W3CDTF">2024-03-08T18:17:38Z</dcterms:modified>
</cp:coreProperties>
</file>